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  <p:sldId id="277" r:id="rId21"/>
    <p:sldId id="275" r:id="rId22"/>
    <p:sldId id="276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EAE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9" autoAdjust="0"/>
    <p:restoredTop sz="94660"/>
  </p:normalViewPr>
  <p:slideViewPr>
    <p:cSldViewPr snapToGrid="0">
      <p:cViewPr varScale="1">
        <p:scale>
          <a:sx n="71" d="100"/>
          <a:sy n="71" d="100"/>
        </p:scale>
        <p:origin x="33" y="573"/>
      </p:cViewPr>
      <p:guideLst>
        <p:guide orient="horz" pos="20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A308C-9FE1-415F-B3F5-488A7D6A4BA2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A4FB6-EA4B-482B-B28C-7A908032240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209" y="531255"/>
            <a:ext cx="1008687" cy="52172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475" y="2560319"/>
            <a:ext cx="11449050" cy="2137600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1471" y="1563689"/>
            <a:ext cx="11449052" cy="402862"/>
          </a:xfrm>
        </p:spPr>
        <p:txBody>
          <a:bodyPr/>
          <a:lstStyle>
            <a:lvl1pPr marL="0" indent="0">
              <a:buNone/>
              <a:defRPr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Lecture Title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71471" y="1993311"/>
            <a:ext cx="11449052" cy="402862"/>
          </a:xfrm>
        </p:spPr>
        <p:txBody>
          <a:bodyPr/>
          <a:lstStyle>
            <a:lvl1pPr marL="0" indent="0">
              <a:buNone/>
              <a:defRPr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1471" y="5950291"/>
            <a:ext cx="11449052" cy="4683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Semester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2" y="4816128"/>
            <a:ext cx="11449052" cy="94236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8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Prof. Dr.-</a:t>
            </a:r>
            <a:r>
              <a:rPr lang="en-US" dirty="0" err="1"/>
              <a:t>Ing</a:t>
            </a:r>
            <a:r>
              <a:rPr lang="en-US" dirty="0"/>
              <a:t>. </a:t>
            </a:r>
            <a:r>
              <a:rPr lang="en-US" dirty="0" err="1"/>
              <a:t>habil</a:t>
            </a:r>
            <a:r>
              <a:rPr lang="en-US" dirty="0"/>
              <a:t>. Alois Knoll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71505" y="467630"/>
            <a:ext cx="3828862" cy="650271"/>
            <a:chOff x="522000" y="482870"/>
            <a:chExt cx="3828862" cy="650271"/>
          </a:xfrm>
        </p:grpSpPr>
        <p:pic>
          <p:nvPicPr>
            <p:cNvPr id="14" name="Grafik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0" y="482870"/>
              <a:ext cx="3084340" cy="6192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121174" y="627422"/>
              <a:ext cx="2554806" cy="50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27272" y="570150"/>
              <a:ext cx="3323590" cy="5334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0054B3"/>
                  </a:solidFill>
                </a:rPr>
                <a:t>Robotics, Artificial Intelligence </a:t>
              </a:r>
            </a:p>
            <a:p>
              <a:pPr mar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0054B3"/>
                  </a:solidFill>
                  <a:sym typeface="+mn-ea"/>
                </a:rPr>
                <a:t>and Real-time Systems</a:t>
              </a:r>
              <a:endParaRPr lang="de-DE" sz="1600" dirty="0">
                <a:solidFill>
                  <a:srgbClr val="0054B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4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Lecture title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91625" y="620713"/>
            <a:ext cx="2628900" cy="56880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849" y="620713"/>
            <a:ext cx="8660020" cy="5688012"/>
          </a:xfrm>
        </p:spPr>
        <p:txBody>
          <a:bodyPr vert="eaVert"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Lecture title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Lecture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849" y="1709738"/>
            <a:ext cx="11448676" cy="2852737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849" y="4589463"/>
            <a:ext cx="1144867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Lecture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5" y="1449388"/>
            <a:ext cx="5540400" cy="4859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0125" y="1449387"/>
            <a:ext cx="5540400" cy="4859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Lecture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/>
              <a:t>SS 2017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6" y="1449388"/>
            <a:ext cx="554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476" y="2273300"/>
            <a:ext cx="5540400" cy="40354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0126" y="1449389"/>
            <a:ext cx="554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0126" y="2273300"/>
            <a:ext cx="5540400" cy="40354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Chapter / Lecture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71475" y="623019"/>
            <a:ext cx="11449050" cy="6790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/>
              <a:t>SS 2017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Lecture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Lecture title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7" y="623019"/>
            <a:ext cx="6637337" cy="5685706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476" y="1449389"/>
            <a:ext cx="4400549" cy="4859336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Lecture title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1475" y="623019"/>
            <a:ext cx="4400550" cy="6790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7" y="620713"/>
            <a:ext cx="6637337" cy="568801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850" y="1449389"/>
            <a:ext cx="4400176" cy="4859336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Lecture title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1475" y="623019"/>
            <a:ext cx="4400551" cy="6790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475" y="623019"/>
            <a:ext cx="11449050" cy="679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5" y="1449389"/>
            <a:ext cx="11449050" cy="4859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850" y="6495499"/>
            <a:ext cx="700190" cy="214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x-none" altLang="en-US" dirty="0"/>
              <a:t>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Lecture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8622" y="6492812"/>
            <a:ext cx="541903" cy="214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9C2F2-EDB3-4FE6-84CD-3C84FADA21D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71475" y="6416675"/>
            <a:ext cx="1144905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598" y="206904"/>
            <a:ext cx="400019" cy="20690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684" y="181649"/>
            <a:ext cx="224340" cy="248285"/>
          </a:xfrm>
          <a:prstGeom prst="rect">
            <a:avLst/>
          </a:prstGeom>
        </p:spPr>
      </p:pic>
      <p:sp>
        <p:nvSpPr>
          <p:cNvPr id="55" name="TextBox 54"/>
          <p:cNvSpPr txBox="1"/>
          <p:nvPr userDrawn="1"/>
        </p:nvSpPr>
        <p:spPr>
          <a:xfrm>
            <a:off x="371473" y="5715"/>
            <a:ext cx="6862703" cy="620713"/>
          </a:xfrm>
          <a:prstGeom prst="rect">
            <a:avLst/>
          </a:prstGeom>
          <a:noFill/>
        </p:spPr>
        <p:txBody>
          <a:bodyPr wrap="square" lIns="90000" tIns="234000" rtlCol="0">
            <a:noAutofit/>
          </a:bodyPr>
          <a:lstStyle/>
          <a:p>
            <a:pPr algn="l"/>
            <a:r>
              <a:rPr lang="en-US" sz="1000" b="0" dirty="0">
                <a:solidFill>
                  <a:srgbClr val="898989"/>
                </a:solidFill>
              </a:rPr>
              <a:t>Robotics</a:t>
            </a:r>
            <a:r>
              <a:rPr lang="en-US" sz="1000" b="0" baseline="0" dirty="0">
                <a:solidFill>
                  <a:srgbClr val="898989"/>
                </a:solidFill>
              </a:rPr>
              <a:t>, Artificial Intelligence and Real-Time Systems ▪ Technical University of Munich</a:t>
            </a:r>
            <a:endParaRPr lang="en-US" sz="1000" b="0" dirty="0">
              <a:solidFill>
                <a:srgbClr val="89898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Simulation-based Autonomous Driving in Crowded City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End-to-end Autonomous Driving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03771657, SS2023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Yu Wang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3601F-E12D-528D-5A47-BDFC34E0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Detection and Segmentation: YOLOP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97B467-6445-3551-2105-0D74103EF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b="1" dirty="0"/>
              <a:t>Dataset Preparation</a:t>
            </a:r>
          </a:p>
          <a:p>
            <a:r>
              <a:rPr lang="en-US" altLang="zh-CN" dirty="0"/>
              <a:t>BDD100K: Object detection, drivable area detection and lane detection</a:t>
            </a:r>
          </a:p>
          <a:p>
            <a:r>
              <a:rPr lang="en-US" altLang="zh-CN" sz="3200" b="1" dirty="0"/>
              <a:t>GPU</a:t>
            </a:r>
          </a:p>
          <a:p>
            <a:r>
              <a:rPr lang="en-US" altLang="zh-CN" dirty="0"/>
              <a:t>RTX 4070 12GB</a:t>
            </a:r>
          </a:p>
          <a:p>
            <a:endParaRPr lang="zh-CN" altLang="en-US" sz="3200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FCA528-5AA3-CC46-ACBF-0DB66458D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06387A-7FF7-3425-CAB9-0B594993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9C4C48-1EC7-F409-B4C4-B6BB62FD0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Chapter / Lecture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80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96F40-13A2-AC79-DF19-ABEA38B8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Detection and Segmentation: YOLOP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6B00F3-5991-07DA-576F-B829A9C65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plain YOLO, target detection and semantic segmentation are two different models.</a:t>
            </a:r>
          </a:p>
          <a:p>
            <a:r>
              <a:rPr lang="en-US" altLang="zh-CN" dirty="0"/>
              <a:t>YOLOP </a:t>
            </a:r>
            <a:r>
              <a:rPr lang="en-US" altLang="zh-CN" b="1" dirty="0"/>
              <a:t>combines them together</a:t>
            </a:r>
            <a:r>
              <a:rPr lang="en-US" altLang="zh-CN" dirty="0"/>
              <a:t>, enabling the model to </a:t>
            </a:r>
            <a:r>
              <a:rPr lang="en-US" altLang="zh-CN" b="1" dirty="0"/>
              <a:t>perform both target detection and semantic segmentation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FE7E2B-B959-FBA8-17DB-B41DFEF2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11642E-733A-D92E-B984-54F1EF5D7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D0FD54-52B8-2D8A-FEC2-DE9C461A9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Chapter / Lecture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112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6809C-AE92-5666-40EE-92E1A3EA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Detection and Segmentation: YOLOP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93AC3A-8935-10A0-E9B5-D12F0BA3B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b="1" dirty="0"/>
              <a:t>Structure</a:t>
            </a:r>
          </a:p>
          <a:p>
            <a:r>
              <a:rPr lang="en-US" altLang="zh-CN" dirty="0"/>
              <a:t>Backbone: CSP-Darknet, extract features</a:t>
            </a:r>
          </a:p>
          <a:p>
            <a:r>
              <a:rPr lang="en-US" altLang="zh-CN" dirty="0"/>
              <a:t>Neck: SPP and FPN, fuse features</a:t>
            </a:r>
          </a:p>
          <a:p>
            <a:r>
              <a:rPr lang="en-US" altLang="zh-CN" dirty="0"/>
              <a:t>Decoder 1: Detect Head</a:t>
            </a:r>
          </a:p>
          <a:p>
            <a:r>
              <a:rPr lang="en-US" altLang="zh-CN" dirty="0"/>
              <a:t>Decoder 2: Drivable Area Segment Head</a:t>
            </a:r>
          </a:p>
          <a:p>
            <a:r>
              <a:rPr lang="en-US" altLang="zh-CN" dirty="0"/>
              <a:t>Decoder 3: Lane Line Segment Head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BCDAB4-7699-2ECE-D0DA-50ED464B6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A00B47-84B2-C88E-2241-67292703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758EFA-D6E2-786D-3F8F-E1E7D49E6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Chapter / Lecture Title</a:t>
            </a:r>
            <a:endParaRPr lang="en-US" dirty="0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4FBA7D85-9F09-678B-2379-4BB9CF9D1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954" y="1823569"/>
            <a:ext cx="5950480" cy="334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93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273C6-0F06-5B67-5BCC-19EEBABD2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Detection and Segmentation: YOLOP</a:t>
            </a:r>
            <a:endParaRPr lang="zh-CN" altLang="en-US" dirty="0"/>
          </a:p>
        </p:txBody>
      </p:sp>
      <p:pic>
        <p:nvPicPr>
          <p:cNvPr id="8" name="内容占位符 7" descr="建筑旁的路上停放着几辆车&#10;&#10;中度可信度描述已自动生成">
            <a:extLst>
              <a:ext uri="{FF2B5EF4-FFF2-40B4-BE49-F238E27FC236}">
                <a16:creationId xmlns:a16="http://schemas.microsoft.com/office/drawing/2014/main" id="{F1EE6766-D0CD-A0B3-3F1C-EF2A50BCD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915" y="1375644"/>
            <a:ext cx="6074170" cy="4859337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4079F3-8141-8296-98DB-01A706EF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0B78E0-B7D1-CB3F-699C-04709ED14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0893E2-09E2-E3E7-333C-1E46EF391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Chapter / Lecture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1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34CECE-7343-15BC-B1EF-913F9489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Combination of Two Models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C3C926-9FFB-2630-123D-1861D63D8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b="1" dirty="0"/>
              <a:t>drive.py Algorithm</a:t>
            </a:r>
          </a:p>
          <a:p>
            <a:endParaRPr lang="zh-CN" altLang="en-US" sz="3200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105407-CFAA-9B3E-668E-2EB95EF6E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3DED29-757D-68E5-2065-6093A6B2C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3F70C9-86A1-DEC0-4EA5-0C7353436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Chapter / Lecture Title</a:t>
            </a:r>
            <a:endParaRPr lang="en-US" dirty="0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765F247C-2D47-F5D5-14C1-F535D282E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206" y="1262615"/>
            <a:ext cx="3025588" cy="497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05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80EEE-6C32-42F2-D29F-F60D5B6C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Combination of Two Models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54F9BD-7CEF-7CE9-B22C-E51AB475C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b="1" dirty="0"/>
              <a:t>Rules</a:t>
            </a:r>
          </a:p>
          <a:p>
            <a:r>
              <a:rPr lang="en-US" altLang="zh-CN" dirty="0"/>
              <a:t>Is there a car in front of my car? Distance?</a:t>
            </a:r>
          </a:p>
          <a:p>
            <a:r>
              <a:rPr lang="en-US" altLang="zh-CN" dirty="0"/>
              <a:t>Is my car between lanes?</a:t>
            </a:r>
          </a:p>
          <a:p>
            <a:r>
              <a:rPr lang="en-US" altLang="zh-CN" dirty="0"/>
              <a:t>Is my car in drivable area?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B2D182-CCAE-D475-DE1A-3C1FF4B68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FF544F-0560-7AB5-FBC4-140C968A3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FD5C68-CB50-2B20-1F38-FB2AE8DFE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Chapter / Lecture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697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0611B-8A7E-5C8A-0B74-5BE3681D7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Combination of Two Models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E3D6A1-81BD-5554-9071-66C2F8051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b="1" dirty="0"/>
              <a:t>Rule 1:  Is there a car in front of my car? Distance?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3590A7-E918-FC43-0F0A-1A2974AA2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1EBC8A-C5A3-04E2-31CB-038FFE36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5427BB-DA1D-F887-988E-14669F06C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Chapter / Lecture Title</a:t>
            </a:r>
            <a:endParaRPr lang="en-US" dirty="0"/>
          </a:p>
        </p:txBody>
      </p:sp>
      <p:pic>
        <p:nvPicPr>
          <p:cNvPr id="10" name="图片 9" descr="汽车行驶在路上&#10;&#10;描述已自动生成">
            <a:extLst>
              <a:ext uri="{FF2B5EF4-FFF2-40B4-BE49-F238E27FC236}">
                <a16:creationId xmlns:a16="http://schemas.microsoft.com/office/drawing/2014/main" id="{AD928A6F-8F2F-951B-A232-1E7C9431CE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48" y="2169903"/>
            <a:ext cx="6731222" cy="380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21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0611B-8A7E-5C8A-0B74-5BE3681D7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Combination of Two Models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E3D6A1-81BD-5554-9071-66C2F8051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b="1" dirty="0"/>
              <a:t>Rule 1:  Is there a car in front of my car? Distance?</a:t>
            </a:r>
          </a:p>
          <a:p>
            <a:r>
              <a:rPr lang="en-US" altLang="zh-CN" dirty="0"/>
              <a:t>No camera intrinsic/extrinsic matrix, calculate distance by detection box area</a:t>
            </a:r>
          </a:p>
          <a:p>
            <a:r>
              <a:rPr lang="en-US" altLang="zh-CN" dirty="0"/>
              <a:t>Only detect cars(to simplify rules, and traffic light hard to detect due to bad image quality)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3590A7-E918-FC43-0F0A-1A2974AA2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1EBC8A-C5A3-04E2-31CB-038FFE36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5427BB-DA1D-F887-988E-14669F06C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Chapter / Lecture Title</a:t>
            </a:r>
            <a:endParaRPr lang="en-US" dirty="0"/>
          </a:p>
        </p:txBody>
      </p:sp>
      <p:pic>
        <p:nvPicPr>
          <p:cNvPr id="8" name="图片 7" descr="文本&#10;&#10;中度可信度描述已自动生成">
            <a:extLst>
              <a:ext uri="{FF2B5EF4-FFF2-40B4-BE49-F238E27FC236}">
                <a16:creationId xmlns:a16="http://schemas.microsoft.com/office/drawing/2014/main" id="{40F12579-741E-8032-BF92-8CD06A9F2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89" y="3072652"/>
            <a:ext cx="9020782" cy="26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8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309B-1480-1887-FA4F-555CF279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Combination of Two Models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0056CA-1177-9559-E17C-D1D8AB288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b="1" dirty="0"/>
              <a:t>Rule 2&amp;3: Is my car between lanes? Is my car in drivable area?</a:t>
            </a:r>
            <a:endParaRPr lang="zh-CN" altLang="en-US" sz="3200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75C7DC-8C2A-3074-0C27-D1BA6F4B5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30558B-B330-D7CD-D80A-2DF17061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D59B41-E37F-1283-7156-57AF9C592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Chapter / Lecture Title</a:t>
            </a:r>
            <a:endParaRPr lang="en-US" dirty="0"/>
          </a:p>
        </p:txBody>
      </p:sp>
      <p:pic>
        <p:nvPicPr>
          <p:cNvPr id="8" name="图片 7" descr="建筑的摆设布局&#10;&#10;描述已自动生成">
            <a:extLst>
              <a:ext uri="{FF2B5EF4-FFF2-40B4-BE49-F238E27FC236}">
                <a16:creationId xmlns:a16="http://schemas.microsoft.com/office/drawing/2014/main" id="{5D474F74-4EE9-4267-29BA-57B69066F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5" y="2355057"/>
            <a:ext cx="10287000" cy="1524000"/>
          </a:xfrm>
          <a:prstGeom prst="rect">
            <a:avLst/>
          </a:prstGeom>
        </p:spPr>
      </p:pic>
      <p:pic>
        <p:nvPicPr>
          <p:cNvPr id="10" name="图片 9" descr="模糊的建筑&#10;&#10;描述已自动生成">
            <a:extLst>
              <a:ext uri="{FF2B5EF4-FFF2-40B4-BE49-F238E27FC236}">
                <a16:creationId xmlns:a16="http://schemas.microsoft.com/office/drawing/2014/main" id="{F7F859F8-92C1-0066-1ED0-9BC18E410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5" y="4160490"/>
            <a:ext cx="10287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36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F56F9-E89F-9770-D3CC-B78AE6FBE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Combination of Two Models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AE6C8E-FD5B-5B3E-85F5-7063131E6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b="1" dirty="0"/>
              <a:t>Rule 2&amp;3: Is my car between lanes? Is my car in drivable area?</a:t>
            </a:r>
          </a:p>
          <a:p>
            <a:endParaRPr lang="zh-CN" altLang="en-US" sz="2400" b="1" dirty="0"/>
          </a:p>
          <a:p>
            <a:r>
              <a:rPr lang="en-US" altLang="zh-CN" dirty="0"/>
              <a:t>Output format of segmentation result: </a:t>
            </a:r>
            <a:r>
              <a:rPr lang="en-US" altLang="zh-CN" b="1" dirty="0"/>
              <a:t>binary matrix of image size</a:t>
            </a:r>
          </a:p>
          <a:p>
            <a:r>
              <a:rPr lang="en-US" altLang="zh-CN" dirty="0"/>
              <a:t>Then how do we know if car in valid position?: </a:t>
            </a:r>
            <a:r>
              <a:rPr lang="en-US" altLang="zh-CN" b="1" dirty="0"/>
              <a:t>pixel count, 15%(50% * 30%)</a:t>
            </a:r>
          </a:p>
          <a:p>
            <a:endParaRPr lang="en-US" altLang="zh-CN" b="1" dirty="0"/>
          </a:p>
          <a:p>
            <a:r>
              <a:rPr lang="en-US" altLang="zh-CN" b="1" dirty="0">
                <a:solidFill>
                  <a:srgbClr val="FF0000"/>
                </a:solidFill>
              </a:rPr>
              <a:t>The lower half of the image is the roadway, as long as the number of pixels identified as lanes/</a:t>
            </a:r>
            <a:r>
              <a:rPr lang="en-US" altLang="zh-CN" b="1" dirty="0" err="1">
                <a:solidFill>
                  <a:srgbClr val="FF0000"/>
                </a:solidFill>
              </a:rPr>
              <a:t>driveable</a:t>
            </a:r>
            <a:r>
              <a:rPr lang="en-US" altLang="zh-CN" b="1" dirty="0">
                <a:solidFill>
                  <a:srgbClr val="FF0000"/>
                </a:solidFill>
              </a:rPr>
              <a:t> areas exceeds 30%, judged to be in the road</a:t>
            </a: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This method is very coarse and not accurate enough. But I can't think of a better method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3CFC49-BA52-976D-FF71-DD392B1FF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130D6B-949B-FA07-7EC9-D05687387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E3585B-BE30-2672-6992-A48CA1A2C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Chapter / Lecture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606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End-to-end AD Model: MobileNetV3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Dataset Preparation</a:t>
            </a:r>
          </a:p>
          <a:p>
            <a:r>
              <a:rPr lang="en-US" dirty="0"/>
              <a:t>Collecting data multiple times was done in the simulator and then the data was merged. The final dataset consisting of </a:t>
            </a:r>
            <a:r>
              <a:rPr lang="en-US" b="1" dirty="0"/>
              <a:t>23051 images </a:t>
            </a:r>
            <a:r>
              <a:rPr lang="en-US" dirty="0"/>
              <a:t>was obtained</a:t>
            </a:r>
          </a:p>
          <a:p>
            <a:r>
              <a:rPr lang="en-US" sz="3200" b="1" dirty="0"/>
              <a:t>GPU</a:t>
            </a:r>
          </a:p>
          <a:p>
            <a:r>
              <a:rPr lang="en-US" dirty="0"/>
              <a:t>RTX 4070 12GB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SS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Chapter / Lecture Title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3D887-9F50-5302-BF92-E3170DC2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Combination of Two Models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186614-B902-2AF2-FEEB-806736E32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b="1" dirty="0"/>
              <a:t>Is the car to the right or to the left?</a:t>
            </a:r>
          </a:p>
          <a:p>
            <a:r>
              <a:rPr lang="en-US" altLang="zh-CN" dirty="0"/>
              <a:t>Split image in half</a:t>
            </a:r>
          </a:p>
          <a:p>
            <a:r>
              <a:rPr lang="en-US" altLang="zh-CN" dirty="0"/>
              <a:t>Left pixel counts &gt; right ? Left : right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1CD9D9-181F-CA59-F300-2BFEA700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078C87-451D-FB76-898C-15685CC2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AE88F9-328D-7AFD-6489-E21A0512E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Chapter / Lecture Title</a:t>
            </a:r>
            <a:endParaRPr lang="en-US" dirty="0"/>
          </a:p>
        </p:txBody>
      </p:sp>
      <p:pic>
        <p:nvPicPr>
          <p:cNvPr id="8" name="图片 7" descr="路上有辆绿色的车&#10;&#10;描述已自动生成">
            <a:extLst>
              <a:ext uri="{FF2B5EF4-FFF2-40B4-BE49-F238E27FC236}">
                <a16:creationId xmlns:a16="http://schemas.microsoft.com/office/drawing/2014/main" id="{3D7F248E-839D-35B9-5321-F695A0E981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963" y="3005228"/>
            <a:ext cx="5571749" cy="31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13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2EC66-8F33-3414-8EE8-C9DC4FD1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Demo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18FD53-3DD2-6C9A-4D00-2C0266757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Simulator doesn’t work on my </a:t>
            </a:r>
            <a:r>
              <a:rPr lang="en-US" altLang="zh-CN" b="1" dirty="0"/>
              <a:t>Mac</a:t>
            </a:r>
            <a:r>
              <a:rPr lang="en-US" altLang="zh-CN" dirty="0"/>
              <a:t>. (Train mode doesn’t save image, test mode fps extremely low)</a:t>
            </a:r>
          </a:p>
          <a:p>
            <a:r>
              <a:rPr lang="en-US" altLang="zh-CN" dirty="0"/>
              <a:t>All the jobs are done with my </a:t>
            </a:r>
            <a:r>
              <a:rPr lang="en-US" altLang="zh-CN" b="1" dirty="0"/>
              <a:t>PC </a:t>
            </a:r>
            <a:r>
              <a:rPr lang="en-US" altLang="zh-CN" dirty="0"/>
              <a:t>back at home</a:t>
            </a:r>
          </a:p>
          <a:p>
            <a:r>
              <a:rPr lang="en-US" altLang="zh-CN" dirty="0"/>
              <a:t>Recorded a video this morning.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F691B0-6B48-34F0-DD8C-4B3CC44CC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90767-3447-2865-7E13-5DD54B35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428192-EE90-AB2A-219C-8B3B68B76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Chapter / Lecture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270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AC4AD-7F20-C431-3D2F-C058876A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Future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9CA644-4F01-121C-FF0A-935CCBA6C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Model works not good enough.</a:t>
            </a:r>
          </a:p>
          <a:p>
            <a:r>
              <a:rPr lang="en-US" altLang="zh-CN" dirty="0"/>
              <a:t>Train YOLOP on simulator dataset(manual labeling)</a:t>
            </a:r>
          </a:p>
          <a:p>
            <a:r>
              <a:rPr lang="en-US" altLang="zh-CN" dirty="0"/>
              <a:t>Incorporate YOLOP with MobileNetV3? Real End-to-End model.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8F3E59-02EE-BD52-3972-5356F10E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0DEB71-864B-7DAA-5994-A90274C71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EF8B92-97A8-854E-152C-4D97819C6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Chapter / Lecture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870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5442CDD-98CA-2B26-6691-DE70A3F6D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7E8129-59FF-93E9-BFBE-B2A5DAE9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163" y="6356350"/>
            <a:ext cx="116603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SS 2017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014DD1-442E-3E5D-657F-23A12969C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Chapter / Lecture Title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867D03-0AE6-301B-F923-89E96247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169C2F2-EDB3-4FE6-84CD-3C84FADA21DC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10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End-to-end Model: MobileNetV3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Model Selection</a:t>
            </a:r>
          </a:p>
          <a:p>
            <a:pPr marL="0" indent="0">
              <a:buNone/>
            </a:pPr>
            <a:r>
              <a:rPr lang="en-US" dirty="0"/>
              <a:t>As in the previous task, I first trained with ResNet-50.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SS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Chapter / Lecture Title</a:t>
            </a:r>
            <a:endParaRPr lang="en-US" dirty="0"/>
          </a:p>
        </p:txBody>
      </p:sp>
      <p:pic>
        <p:nvPicPr>
          <p:cNvPr id="8" name="图片 7" descr="日历&#10;&#10;中度可信度描述已自动生成">
            <a:extLst>
              <a:ext uri="{FF2B5EF4-FFF2-40B4-BE49-F238E27FC236}">
                <a16:creationId xmlns:a16="http://schemas.microsoft.com/office/drawing/2014/main" id="{A979D540-8F87-0440-F4E7-5A0B9EFED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487" y="2566737"/>
            <a:ext cx="8104039" cy="352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8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End-to-end Model: MobileNetV3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Problems of using ResNet-50</a:t>
            </a:r>
          </a:p>
          <a:p>
            <a:r>
              <a:rPr lang="en-US" dirty="0"/>
              <a:t>Too much parameters: 25.56M</a:t>
            </a:r>
          </a:p>
          <a:p>
            <a:r>
              <a:rPr lang="en-US" dirty="0"/>
              <a:t>Easy to overfit on our simulator-based dataset</a:t>
            </a:r>
          </a:p>
          <a:p>
            <a:r>
              <a:rPr lang="en-US" dirty="0"/>
              <a:t>Long training and </a:t>
            </a:r>
            <a:r>
              <a:rPr lang="en-US" b="1" dirty="0"/>
              <a:t>inference</a:t>
            </a:r>
            <a:r>
              <a:rPr lang="en-US" dirty="0"/>
              <a:t> time(inherent latency of simulator, latency amplified)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SS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Chapter / Lecture Title</a:t>
            </a:r>
            <a:endParaRPr lang="en-US" dirty="0"/>
          </a:p>
        </p:txBody>
      </p:sp>
      <p:pic>
        <p:nvPicPr>
          <p:cNvPr id="8" name="图片 7" descr="电脑游戏的截图&#10;&#10;中度可信度描述已自动生成">
            <a:extLst>
              <a:ext uri="{FF2B5EF4-FFF2-40B4-BE49-F238E27FC236}">
                <a16:creationId xmlns:a16="http://schemas.microsoft.com/office/drawing/2014/main" id="{55E7301A-F7F1-99BD-FECE-77C695B5D2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57" y="3197253"/>
            <a:ext cx="4848257" cy="29096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DEC34FC-53B7-9B9D-E1B5-F68949A35740}"/>
              </a:ext>
            </a:extLst>
          </p:cNvPr>
          <p:cNvSpPr txBox="1"/>
          <p:nvPr/>
        </p:nvSpPr>
        <p:spPr>
          <a:xfrm>
            <a:off x="7543800" y="5660571"/>
            <a:ext cx="278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GitHub issue, @tarikisildar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1615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End-to-end Model: MobileNetV3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/>
              <a:t>MobileNetV3(Large)</a:t>
            </a:r>
          </a:p>
          <a:p>
            <a:pPr marL="0" indent="0">
              <a:buNone/>
            </a:pPr>
            <a:r>
              <a:rPr lang="en-US"/>
              <a:t>Introduced by Goole in 2019.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Chapter / Lecture Title</a:t>
            </a:r>
            <a:endParaRPr lang="en-US" dirty="0"/>
          </a:p>
        </p:txBody>
      </p:sp>
      <p:pic>
        <p:nvPicPr>
          <p:cNvPr id="10" name="图片 9" descr="表格&#10;&#10;描述已自动生成">
            <a:extLst>
              <a:ext uri="{FF2B5EF4-FFF2-40B4-BE49-F238E27FC236}">
                <a16:creationId xmlns:a16="http://schemas.microsoft.com/office/drawing/2014/main" id="{D7ACCAEA-3FC7-E946-0DD0-B0BF036B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34" y="2457454"/>
            <a:ext cx="4101353" cy="385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7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End-to-end Model: MobileNetV3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MobileNetV1: Introduction of depthwise convolution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Chapter / Lecture Title</a:t>
            </a:r>
            <a:endParaRPr lang="en-US" dirty="0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4D4F9F48-9DCE-0FF1-1B4C-567BA1C36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9" y="2797437"/>
            <a:ext cx="4674607" cy="2453640"/>
          </a:xfrm>
          <a:prstGeom prst="rect">
            <a:avLst/>
          </a:prstGeom>
        </p:spPr>
      </p:pic>
      <p:pic>
        <p:nvPicPr>
          <p:cNvPr id="10" name="图片 9" descr="一些文字和图案&#10;&#10;描述已自动生成">
            <a:extLst>
              <a:ext uri="{FF2B5EF4-FFF2-40B4-BE49-F238E27FC236}">
                <a16:creationId xmlns:a16="http://schemas.microsoft.com/office/drawing/2014/main" id="{D0847C74-C169-BF9C-EE31-41F091147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305" y="2797437"/>
            <a:ext cx="5665348" cy="222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98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End-to-end Model: MobileNetV3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MobileNetV1: Introduction of depthwise convolution(30~40 layers)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Chapter / Lecture Title</a:t>
            </a:r>
            <a:endParaRPr lang="en-US" dirty="0"/>
          </a:p>
        </p:txBody>
      </p:sp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132E8CAE-FEFE-B04B-A398-AB4FD488F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91" y="2332495"/>
            <a:ext cx="10744287" cy="283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09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End-to-end Model: MobileNetV3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MobileNetV2: Inverted Residual (less info loss)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Chapter / Lecture Title</a:t>
            </a:r>
            <a:endParaRPr lang="en-US" dirty="0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90B6C064-4CF7-AC88-1886-2828E42C9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2" y="1923959"/>
            <a:ext cx="4329957" cy="42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43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End-to-end Model: MobileNetV3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Back to MobileNetV3</a:t>
            </a:r>
          </a:p>
          <a:p>
            <a:r>
              <a:rPr lang="en-US" dirty="0"/>
              <a:t>Combine advantages of V1 and V2</a:t>
            </a:r>
          </a:p>
          <a:p>
            <a:r>
              <a:rPr lang="en-US" dirty="0"/>
              <a:t>Light weight </a:t>
            </a:r>
            <a:r>
              <a:rPr lang="en-US" b="1" dirty="0"/>
              <a:t>attention </a:t>
            </a:r>
          </a:p>
          <a:p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Chapter / Lecture Title</a:t>
            </a:r>
            <a:endParaRPr lang="en-US" dirty="0"/>
          </a:p>
        </p:txBody>
      </p:sp>
      <p:pic>
        <p:nvPicPr>
          <p:cNvPr id="8" name="图片 7" descr="图表, 图示&#10;&#10;描述已自动生成">
            <a:extLst>
              <a:ext uri="{FF2B5EF4-FFF2-40B4-BE49-F238E27FC236}">
                <a16:creationId xmlns:a16="http://schemas.microsoft.com/office/drawing/2014/main" id="{61258671-ED41-15BD-9AA1-5ADA4EF39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11" y="3078862"/>
            <a:ext cx="7808378" cy="28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20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I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TUM_I6_Presentation_Wide</Template>
  <TotalTime>167</TotalTime>
  <Words>797</Words>
  <Application>Microsoft Office PowerPoint</Application>
  <PresentationFormat>宽屏</PresentationFormat>
  <Paragraphs>151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</vt:lpstr>
      <vt:lpstr>Simulation-based Autonomous Driving in Crowded City</vt:lpstr>
      <vt:lpstr>1. End-to-end AD Model: MobileNetV3</vt:lpstr>
      <vt:lpstr>1. End-to-end Model: MobileNetV3</vt:lpstr>
      <vt:lpstr>1. End-to-end Model: MobileNetV3</vt:lpstr>
      <vt:lpstr>1. End-to-end Model: MobileNetV3</vt:lpstr>
      <vt:lpstr>1. End-to-end Model: MobileNetV3</vt:lpstr>
      <vt:lpstr>1. End-to-end Model: MobileNetV3</vt:lpstr>
      <vt:lpstr>1. End-to-end Model: MobileNetV3</vt:lpstr>
      <vt:lpstr>1. End-to-end Model: MobileNetV3</vt:lpstr>
      <vt:lpstr>2. Detection and Segmentation: YOLOP</vt:lpstr>
      <vt:lpstr>2. Detection and Segmentation: YOLOP</vt:lpstr>
      <vt:lpstr>2. Detection and Segmentation: YOLOP</vt:lpstr>
      <vt:lpstr>2. Detection and Segmentation: YOLOP</vt:lpstr>
      <vt:lpstr>3. Combination of Two Models</vt:lpstr>
      <vt:lpstr>3. Combination of Two Models</vt:lpstr>
      <vt:lpstr>3. Combination of Two Models</vt:lpstr>
      <vt:lpstr>3. Combination of Two Models</vt:lpstr>
      <vt:lpstr>3. Combination of Two Models</vt:lpstr>
      <vt:lpstr>3. Combination of Two Models</vt:lpstr>
      <vt:lpstr>3. Combination of Two Models</vt:lpstr>
      <vt:lpstr>4. Demo</vt:lpstr>
      <vt:lpstr>5. Future work</vt:lpstr>
      <vt:lpstr>Thanks!</vt:lpstr>
    </vt:vector>
  </TitlesOfParts>
  <Manager>knoll@mytum.de</Manager>
  <Company>Technische Universität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Walter</dc:creator>
  <cp:lastModifiedBy>Yu Wang</cp:lastModifiedBy>
  <cp:revision>12</cp:revision>
  <dcterms:created xsi:type="dcterms:W3CDTF">2023-01-04T21:28:10Z</dcterms:created>
  <dcterms:modified xsi:type="dcterms:W3CDTF">2023-08-25T09:00:19Z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1033-11.1.0.11664</vt:lpwstr>
  </property>
</Properties>
</file>